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43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ivisoes" id="{34B3EE1C-4C3B-EF4F-9BF9-03689D53B6BF}">
          <p14:sldIdLst>
            <p14:sldId id="14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A3D"/>
    <a:srgbClr val="232323"/>
    <a:srgbClr val="D41C5B"/>
    <a:srgbClr val="D51C5A"/>
    <a:srgbClr val="FFFFFF"/>
    <a:srgbClr val="8E9794"/>
    <a:srgbClr val="B4BFBC"/>
    <a:srgbClr val="BFCBC7"/>
    <a:srgbClr val="A7B2AE"/>
    <a:srgbClr val="FF2D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B79B6F-5213-0FE4-D429-4A00C1BF7975}" v="1" dt="2023-07-19T14:33:47.894"/>
    <p1510:client id="{7BA93E08-7730-6B4A-AD76-59E3106034C6}" v="448" dt="2023-07-04T22:21:14.190"/>
    <p1510:client id="{90FD5504-55CB-266D-81ED-736DF5681D6B}" v="2" dt="2023-07-20T17:38:43.339"/>
    <p1510:client id="{C3758824-5960-0187-46C7-25AF7A5FB41E}" v="2" dt="2023-07-19T13:11:08.713"/>
  </p1510:revLst>
</p1510:revInfo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1" autoAdjust="0"/>
    <p:restoredTop sz="95775"/>
  </p:normalViewPr>
  <p:slideViewPr>
    <p:cSldViewPr snapToGrid="0" showGuides="1">
      <p:cViewPr varScale="1">
        <p:scale>
          <a:sx n="80" d="100"/>
          <a:sy n="80" d="100"/>
        </p:scale>
        <p:origin x="547" y="67"/>
      </p:cViewPr>
      <p:guideLst>
        <p:guide orient="horz" pos="117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Relationship Id="rId6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967B9-D5A6-3A42-B39B-656A9C2F6F5B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4016B-F381-6944-8DB5-9B292C4C08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65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225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FA9572-4AD1-4B13-953E-5A7297C30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943DD50-6027-4E83-9B54-D35EC67C3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824A3B8-10BA-4E64-9D40-A750EC209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AB0-8D8A-46DB-9FCA-4AE236A10B70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134D677-0258-4FE9-A022-1FE0EFE5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3374B3F-D47D-483E-A445-6FA2E29E1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49FD-AE8C-4759-8AA2-0E9F9F151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887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64C72653-E0CE-455C-9FDC-8D1D2922A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FB65ECD0-DB4B-4632-A10D-31ECAC89A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ACD5B21-CAE8-482D-9CCC-ABBF28F98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AB0-8D8A-46DB-9FCA-4AE236A10B70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86CA5EC-2642-4FE2-822D-12937B1E1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D9DB2ED-B652-4D35-99A3-56FB8573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49FD-AE8C-4759-8AA2-0E9F9F151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40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93D6DA8-C9B9-46BC-AE1F-3F4C5E54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E278D8A-2745-4B0B-B7F3-BA9F7F56F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E9DF0CFD-3635-4A9B-AB67-519B12589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AB0-8D8A-46DB-9FCA-4AE236A10B70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47D5061-0EB1-4440-BEF5-34DEEB56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71A3813-D1D5-45EC-94A8-1269E50F0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49FD-AE8C-4759-8AA2-0E9F9F151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701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3D333D0-37BB-4126-B22B-F68F3F662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31232EE-52CE-439C-B1DA-829843B0B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4251061-0478-4A5F-8C1A-08BCE1A32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AB0-8D8A-46DB-9FCA-4AE236A10B70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FAB8F11-2D45-421B-9502-C1D06297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05F60832-CC0D-4DFC-93C4-9DBE686AD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49FD-AE8C-4759-8AA2-0E9F9F151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93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EE5CCB1-DA4F-43FD-8CAF-86BB19E5C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6DE5DD3-6C58-4AF5-8FB1-A4225D8D8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19A65F1F-BB96-4CE0-8E92-FF3684F65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4BDF93FE-7B49-4ED2-913A-7C483C539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AB0-8D8A-46DB-9FCA-4AE236A10B70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55145E38-41D9-4DC5-ABF2-5B0318B8B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152F7CF-B1F9-447D-A4E2-ACC84F14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49FD-AE8C-4759-8AA2-0E9F9F151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42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87C3390-C72C-4BA1-A33D-0DF3E2A84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F6D01CEA-7437-45FE-91CA-A5C0AA43E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1BD4645-25E5-4C6D-892B-2A423D109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AB7D80FD-22C2-4ACC-8D07-362685B1F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0A78DAA1-C664-466B-AE59-9932AC89F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E16DC5B7-42AD-46D5-BDC6-05FCF0EA0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AB0-8D8A-46DB-9FCA-4AE236A10B70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F4D8E872-A3C3-4CDC-B466-37D64752A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B9C307E5-B099-46D6-84D5-A2F3FA173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49FD-AE8C-4759-8AA2-0E9F9F151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88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1BA66BB-102F-4CEE-B801-59AC8E3D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7993A24B-69CE-4E0D-BA1F-A93E5D5C7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AB0-8D8A-46DB-9FCA-4AE236A10B70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B547928B-0C3D-4ED1-A7CC-2A470B3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D9016122-49E6-4C14-84FB-6DE69B822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49FD-AE8C-4759-8AA2-0E9F9F151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23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8E8E884-938F-4FF2-A8D8-2613FC1C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AB0-8D8A-46DB-9FCA-4AE236A10B70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114AAAB5-A7C2-4FBD-82B3-9BFFF4B00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3895D55F-9E1C-407E-A738-7FFE6988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49FD-AE8C-4759-8AA2-0E9F9F151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97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78E3FCC-93E9-413C-9F3F-C6CA21E0E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442FEA5-76B0-461D-9CB1-91D11386C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C422A41F-269A-467C-B4D4-6DA547B02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CA62BBB-590D-4FC8-96CD-BC5C5D4CB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AB0-8D8A-46DB-9FCA-4AE236A10B70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FD04B7BE-A65C-42FC-9B1C-2806B2C4A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79AFAC3-AD58-4A64-BBF8-BB4AC20F1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49FD-AE8C-4759-8AA2-0E9F9F151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650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7995245-D06E-489E-9D39-8FA133DCD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BED2260B-5CDC-442F-A34D-A2100A45C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6D7AF657-F2F3-4D73-8560-25DDC9CDD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4456150-0FFE-4494-8FE4-7EFE3116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6AB0-8D8A-46DB-9FCA-4AE236A10B70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FB0F1848-A1FC-4CA3-8291-F7E8260D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81AC6F0B-C5CE-4D71-95C9-220561CEA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149FD-AE8C-4759-8AA2-0E9F9F151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20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34EFFBA7-337E-471F-8979-07D0BD149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F23AA2D7-7BDC-491D-939D-8F6B1B98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DB71163-9A41-4EE8-80B9-CE5C1AE6D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6AB0-8D8A-46DB-9FCA-4AE236A10B70}" type="datetimeFigureOut">
              <a:rPr lang="pt-BR" smtClean="0"/>
              <a:t>26/10/2023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8841B5A-AAD9-49E4-A4F7-68491BE660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60AEE20-9354-4D5A-95B3-7246CC5AF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149FD-AE8C-4759-8AA2-0E9F9F151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03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Logotipo&#10;&#10;Descrição gerada automaticamente">
            <a:extLst>
              <a:ext uri="{FF2B5EF4-FFF2-40B4-BE49-F238E27FC236}">
                <a16:creationId xmlns="" xmlns:a16="http://schemas.microsoft.com/office/drawing/2014/main" id="{D30FB738-9D2E-E6B4-5DDC-F0EA05E6D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265" y="1652583"/>
            <a:ext cx="3116198" cy="421757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="" xmlns:a16="http://schemas.microsoft.com/office/drawing/2014/main" id="{347D9B96-9FC3-6B13-618D-4C410EBDDE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359" y="1008644"/>
            <a:ext cx="3116198" cy="421757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618BAED-908A-BC47-B749-9C0A9AE9707B}"/>
              </a:ext>
            </a:extLst>
          </p:cNvPr>
          <p:cNvSpPr txBox="1"/>
          <p:nvPr/>
        </p:nvSpPr>
        <p:spPr>
          <a:xfrm>
            <a:off x="393855" y="1651791"/>
            <a:ext cx="1516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3200" b="1">
                <a:solidFill>
                  <a:srgbClr val="D31C5B"/>
                </a:solidFill>
                <a:latin typeface="SansBeam Body Medium" panose="02000504040000020104" pitchFamily="2" charset="77"/>
                <a:cs typeface="Arial" panose="020B0604020202020204" pitchFamily="34" charset="0"/>
              </a:defRPr>
            </a:lvl1pPr>
          </a:lstStyle>
          <a:p>
            <a:r>
              <a:rPr lang="pt-BR" sz="1600" dirty="0"/>
              <a:t>INTRODUÇÃO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DA7714B5-D710-4187-C0D2-E65D1076F03B}"/>
              </a:ext>
            </a:extLst>
          </p:cNvPr>
          <p:cNvSpPr txBox="1"/>
          <p:nvPr/>
        </p:nvSpPr>
        <p:spPr>
          <a:xfrm>
            <a:off x="1499211" y="123081"/>
            <a:ext cx="35968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b="1" dirty="0">
                <a:solidFill>
                  <a:srgbClr val="D31C5B"/>
                </a:solidFill>
                <a:latin typeface="SansBeam Body Medium" panose="02000504040000020104" pitchFamily="2" charset="77"/>
                <a:cs typeface="Arial" panose="020B0604020202020204" pitchFamily="34" charset="0"/>
              </a:rPr>
              <a:t>TÍTULO </a:t>
            </a:r>
            <a:r>
              <a:rPr lang="pt-BR" sz="2500" b="1" dirty="0" smtClean="0">
                <a:solidFill>
                  <a:srgbClr val="D31C5B"/>
                </a:solidFill>
                <a:latin typeface="SansBeam Body Medium" panose="02000504040000020104" pitchFamily="2" charset="77"/>
                <a:cs typeface="Arial" panose="020B0604020202020204" pitchFamily="34" charset="0"/>
              </a:rPr>
              <a:t>DO TRABALHO</a:t>
            </a:r>
            <a:endParaRPr lang="pt-BR" sz="2500" b="1" dirty="0">
              <a:solidFill>
                <a:srgbClr val="D31C5B"/>
              </a:solidFill>
              <a:latin typeface="SansBeam Body Medium" panose="02000504040000020104" pitchFamily="2" charset="77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A854BF77-E88A-C055-58D8-D05B8E2544A9}"/>
              </a:ext>
            </a:extLst>
          </p:cNvPr>
          <p:cNvSpPr txBox="1"/>
          <p:nvPr/>
        </p:nvSpPr>
        <p:spPr>
          <a:xfrm>
            <a:off x="664843" y="869054"/>
            <a:ext cx="360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>
                <a:solidFill>
                  <a:srgbClr val="8E9794"/>
                </a:solidFill>
                <a:latin typeface="SansBeam Body Medium" panose="02000504040000020104" pitchFamily="2" charset="77"/>
                <a:cs typeface="Arial" panose="020B0604020202020204" pitchFamily="34" charset="0"/>
              </a:rPr>
              <a:t>Autor 1</a:t>
            </a:r>
            <a:endParaRPr lang="pt-BR" sz="1500" dirty="0">
              <a:solidFill>
                <a:srgbClr val="8E9794"/>
              </a:solidFill>
              <a:latin typeface="SansBeam Body Medium" panose="02000504040000020104" pitchFamily="2" charset="77"/>
              <a:cs typeface="Arial" panose="020B0604020202020204" pitchFamily="34" charset="0"/>
            </a:endParaRPr>
          </a:p>
        </p:txBody>
      </p:sp>
      <p:pic>
        <p:nvPicPr>
          <p:cNvPr id="10" name="Imagem 9" descr="Ícone&#10;&#10;Descrição gerada automaticamente">
            <a:extLst>
              <a:ext uri="{FF2B5EF4-FFF2-40B4-BE49-F238E27FC236}">
                <a16:creationId xmlns="" xmlns:a16="http://schemas.microsoft.com/office/drawing/2014/main" id="{03851A8E-61D0-B057-19CB-07CA9CCA89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43" y="120455"/>
            <a:ext cx="767349" cy="800002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A854BF77-E88A-C055-58D8-D05B8E2544A9}"/>
              </a:ext>
            </a:extLst>
          </p:cNvPr>
          <p:cNvSpPr txBox="1"/>
          <p:nvPr/>
        </p:nvSpPr>
        <p:spPr>
          <a:xfrm>
            <a:off x="4417185" y="869054"/>
            <a:ext cx="360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>
                <a:solidFill>
                  <a:srgbClr val="8E9794"/>
                </a:solidFill>
                <a:latin typeface="SansBeam Body Medium" panose="02000504040000020104" pitchFamily="2" charset="77"/>
                <a:cs typeface="Arial" panose="020B0604020202020204" pitchFamily="34" charset="0"/>
              </a:rPr>
              <a:t>Autor 2</a:t>
            </a:r>
            <a:endParaRPr lang="pt-BR" sz="1500" dirty="0">
              <a:solidFill>
                <a:srgbClr val="8E9794"/>
              </a:solidFill>
              <a:latin typeface="SansBeam Body Medium" panose="02000504040000020104" pitchFamily="2" charset="77"/>
              <a:cs typeface="Arial" panose="020B06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A854BF77-E88A-C055-58D8-D05B8E2544A9}"/>
              </a:ext>
            </a:extLst>
          </p:cNvPr>
          <p:cNvSpPr txBox="1"/>
          <p:nvPr/>
        </p:nvSpPr>
        <p:spPr>
          <a:xfrm>
            <a:off x="8220288" y="866488"/>
            <a:ext cx="360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>
                <a:solidFill>
                  <a:srgbClr val="8E9794"/>
                </a:solidFill>
                <a:latin typeface="SansBeam Body Medium" panose="02000504040000020104" pitchFamily="2" charset="77"/>
                <a:cs typeface="Arial" panose="020B0604020202020204" pitchFamily="34" charset="0"/>
              </a:rPr>
              <a:t>Autor 3</a:t>
            </a:r>
            <a:endParaRPr lang="pt-BR" sz="1500" dirty="0">
              <a:solidFill>
                <a:srgbClr val="8E9794"/>
              </a:solidFill>
              <a:latin typeface="SansBeam Body Medium" panose="02000504040000020104" pitchFamily="2" charset="77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A854BF77-E88A-C055-58D8-D05B8E2544A9}"/>
              </a:ext>
            </a:extLst>
          </p:cNvPr>
          <p:cNvSpPr txBox="1"/>
          <p:nvPr/>
        </p:nvSpPr>
        <p:spPr>
          <a:xfrm>
            <a:off x="664843" y="1253003"/>
            <a:ext cx="360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>
                <a:solidFill>
                  <a:srgbClr val="8E9794"/>
                </a:solidFill>
                <a:latin typeface="SansBeam Body Medium" panose="02000504040000020104" pitchFamily="2" charset="77"/>
                <a:cs typeface="Arial" panose="020B0604020202020204" pitchFamily="34" charset="0"/>
              </a:rPr>
              <a:t>Autor 4</a:t>
            </a:r>
            <a:endParaRPr lang="pt-BR" sz="1500" dirty="0">
              <a:solidFill>
                <a:srgbClr val="8E9794"/>
              </a:solidFill>
              <a:latin typeface="SansBeam Body Medium" panose="02000504040000020104" pitchFamily="2" charset="77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A854BF77-E88A-C055-58D8-D05B8E2544A9}"/>
              </a:ext>
            </a:extLst>
          </p:cNvPr>
          <p:cNvSpPr txBox="1"/>
          <p:nvPr/>
        </p:nvSpPr>
        <p:spPr>
          <a:xfrm>
            <a:off x="4417185" y="1253003"/>
            <a:ext cx="360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>
                <a:solidFill>
                  <a:srgbClr val="8E9794"/>
                </a:solidFill>
                <a:latin typeface="SansBeam Body Medium" panose="02000504040000020104" pitchFamily="2" charset="77"/>
                <a:cs typeface="Arial" panose="020B0604020202020204" pitchFamily="34" charset="0"/>
              </a:rPr>
              <a:t>Autor 5</a:t>
            </a:r>
            <a:endParaRPr lang="pt-BR" sz="1500" dirty="0">
              <a:solidFill>
                <a:srgbClr val="8E9794"/>
              </a:solidFill>
              <a:latin typeface="SansBeam Body Medium" panose="02000504040000020104" pitchFamily="2" charset="77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A854BF77-E88A-C055-58D8-D05B8E2544A9}"/>
              </a:ext>
            </a:extLst>
          </p:cNvPr>
          <p:cNvSpPr txBox="1"/>
          <p:nvPr/>
        </p:nvSpPr>
        <p:spPr>
          <a:xfrm>
            <a:off x="8220288" y="1250437"/>
            <a:ext cx="3600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smtClean="0">
                <a:solidFill>
                  <a:srgbClr val="8E9794"/>
                </a:solidFill>
                <a:latin typeface="SansBeam Body Medium" panose="02000504040000020104" pitchFamily="2" charset="77"/>
                <a:cs typeface="Arial" panose="020B0604020202020204" pitchFamily="34" charset="0"/>
              </a:rPr>
              <a:t>Autor 6</a:t>
            </a:r>
            <a:endParaRPr lang="pt-BR" sz="1500" dirty="0">
              <a:solidFill>
                <a:srgbClr val="8E9794"/>
              </a:solidFill>
              <a:latin typeface="SansBeam Body Medium" panose="02000504040000020104" pitchFamily="2" charset="77"/>
              <a:cs typeface="Arial" panose="020B0604020202020204" pitchFamily="34" charset="0"/>
            </a:endParaRPr>
          </a:p>
        </p:txBody>
      </p:sp>
      <p:sp>
        <p:nvSpPr>
          <p:cNvPr id="16" name="Text Box 66"/>
          <p:cNvSpPr txBox="1">
            <a:spLocks noChangeArrowheads="1"/>
          </p:cNvSpPr>
          <p:nvPr/>
        </p:nvSpPr>
        <p:spPr bwMode="auto">
          <a:xfrm>
            <a:off x="9493100" y="808777"/>
            <a:ext cx="26196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flatTx/>
          </a:bodyPr>
          <a:lstStyle/>
          <a:p>
            <a:pPr defTabSz="619125">
              <a:defRPr/>
            </a:pPr>
            <a:r>
              <a:rPr lang="pt-BR" sz="1500" b="1" dirty="0">
                <a:solidFill>
                  <a:srgbClr val="0066CC"/>
                </a:solidFill>
              </a:rPr>
              <a:t>OBS.: </a:t>
            </a:r>
            <a:r>
              <a:rPr lang="pt-BR" sz="1500" b="1" dirty="0" smtClean="0">
                <a:solidFill>
                  <a:srgbClr val="0066CC"/>
                </a:solidFill>
              </a:rPr>
              <a:t>Os autores devem ser inseridos na mesma ordem em que aparecem no resumo (REMOVER A PARTE EM AZUL)</a:t>
            </a:r>
            <a:endParaRPr lang="pt-BR" sz="1500" b="1" dirty="0">
              <a:solidFill>
                <a:srgbClr val="0066CC"/>
              </a:solidFill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8618BAED-908A-BC47-B749-9C0A9AE9707B}"/>
              </a:ext>
            </a:extLst>
          </p:cNvPr>
          <p:cNvSpPr txBox="1"/>
          <p:nvPr/>
        </p:nvSpPr>
        <p:spPr>
          <a:xfrm>
            <a:off x="390070" y="1990345"/>
            <a:ext cx="45124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D31C5B"/>
              </a:buClr>
            </a:pPr>
            <a:r>
              <a:rPr lang="pt-BR" sz="1400" dirty="0" smtClean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Este </a:t>
            </a:r>
            <a:r>
              <a:rPr lang="pt-BR" sz="1400" dirty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documento descreve os aspectos da formatação do modelo de </a:t>
            </a:r>
            <a:r>
              <a:rPr lang="pt-BR" sz="1400" dirty="0" err="1" smtClean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poster</a:t>
            </a:r>
            <a:r>
              <a:rPr lang="pt-BR" sz="1400" dirty="0" smtClean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, </a:t>
            </a:r>
            <a:r>
              <a:rPr lang="pt-BR" sz="1400" dirty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portanto serve como </a:t>
            </a:r>
            <a:r>
              <a:rPr lang="pt-BR" sz="1400" dirty="0" smtClean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referência, a </a:t>
            </a:r>
            <a:r>
              <a:rPr lang="pt-BR" sz="1400" dirty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fonte deve ser a </a:t>
            </a:r>
            <a:r>
              <a:rPr lang="pt-BR" sz="1400" dirty="0" err="1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SansBeam</a:t>
            </a:r>
            <a:r>
              <a:rPr lang="pt-BR" sz="1400" dirty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 </a:t>
            </a:r>
            <a:r>
              <a:rPr lang="pt-BR" sz="1400" dirty="0" err="1" smtClean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Body</a:t>
            </a:r>
            <a:r>
              <a:rPr lang="pt-BR" sz="1400" dirty="0" smtClean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, tamanho 14 no corpo do texto e tamanho 16 nos títulos de seções.  </a:t>
            </a:r>
          </a:p>
          <a:p>
            <a:pPr algn="just">
              <a:buClr>
                <a:srgbClr val="D31C5B"/>
              </a:buClr>
            </a:pPr>
            <a:r>
              <a:rPr lang="pt-BR" sz="1400" dirty="0" smtClean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Na </a:t>
            </a:r>
            <a:r>
              <a:rPr lang="pt-BR" sz="1400" dirty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introdução deve conter de forma resumida o problema, objetivos da pesquisa e justificativa da pesquisa.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8618BAED-908A-BC47-B749-9C0A9AE9707B}"/>
              </a:ext>
            </a:extLst>
          </p:cNvPr>
          <p:cNvSpPr txBox="1"/>
          <p:nvPr/>
        </p:nvSpPr>
        <p:spPr>
          <a:xfrm>
            <a:off x="390070" y="3470131"/>
            <a:ext cx="41935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600" b="1">
                <a:solidFill>
                  <a:srgbClr val="D31C5B"/>
                </a:solidFill>
                <a:latin typeface="SansBeam Body Medium" panose="02000504040000020104" pitchFamily="2" charset="77"/>
                <a:cs typeface="Arial" panose="020B0604020202020204" pitchFamily="34" charset="0"/>
              </a:defRPr>
            </a:lvl1pPr>
          </a:lstStyle>
          <a:p>
            <a:r>
              <a:rPr lang="pt-BR" dirty="0"/>
              <a:t>METODOLOGIA / MATERIAIS E MÉTODOS: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8618BAED-908A-BC47-B749-9C0A9AE9707B}"/>
              </a:ext>
            </a:extLst>
          </p:cNvPr>
          <p:cNvSpPr txBox="1"/>
          <p:nvPr/>
        </p:nvSpPr>
        <p:spPr>
          <a:xfrm>
            <a:off x="390070" y="3795755"/>
            <a:ext cx="4512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D31C5B"/>
              </a:buClr>
            </a:pPr>
            <a:r>
              <a:rPr lang="pt-BR" sz="1400" dirty="0" smtClean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A </a:t>
            </a:r>
            <a:r>
              <a:rPr lang="pt-BR" sz="1400" dirty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metodologia deve conter o método, tipo de pesquisa e tipo de análise. População e amostra se for o caso e os instrumentos técnicos de coleta de dados, bem como local e período de realização da pesquisa.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8618BAED-908A-BC47-B749-9C0A9AE9707B}"/>
              </a:ext>
            </a:extLst>
          </p:cNvPr>
          <p:cNvSpPr txBox="1"/>
          <p:nvPr/>
        </p:nvSpPr>
        <p:spPr>
          <a:xfrm>
            <a:off x="5262882" y="1657744"/>
            <a:ext cx="26859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600" b="1">
                <a:solidFill>
                  <a:srgbClr val="D31C5B"/>
                </a:solidFill>
                <a:latin typeface="SansBeam Body Medium" panose="02000504040000020104" pitchFamily="2" charset="77"/>
                <a:cs typeface="Arial" panose="020B0604020202020204" pitchFamily="34" charset="0"/>
              </a:defRPr>
            </a:lvl1pPr>
          </a:lstStyle>
          <a:p>
            <a:r>
              <a:rPr lang="pt-BR" dirty="0"/>
              <a:t>RESULTADOS E DISCUSSÃO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="" xmlns:a16="http://schemas.microsoft.com/office/drawing/2014/main" id="{8618BAED-908A-BC47-B749-9C0A9AE9707B}"/>
              </a:ext>
            </a:extLst>
          </p:cNvPr>
          <p:cNvSpPr txBox="1"/>
          <p:nvPr/>
        </p:nvSpPr>
        <p:spPr>
          <a:xfrm>
            <a:off x="5262881" y="1996298"/>
            <a:ext cx="64391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D31C5B"/>
              </a:buClr>
            </a:pPr>
            <a:r>
              <a:rPr lang="pt-BR" sz="1400" dirty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Os resultados devem responder aos objetivos, caso seja possível, insira figuras, tabelas ou quadros para ilustrar o resultado e a discussão acerca da pesquisa.</a:t>
            </a:r>
          </a:p>
          <a:p>
            <a:pPr algn="just">
              <a:buClr>
                <a:srgbClr val="D31C5B"/>
              </a:buClr>
            </a:pPr>
            <a:r>
              <a:rPr lang="pt-BR" sz="1400" dirty="0" smtClean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Todas </a:t>
            </a:r>
            <a:r>
              <a:rPr lang="pt-BR" sz="1400" dirty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as figuras, tabelas, gráficos devem ser numerados e intitulados conforme o </a:t>
            </a:r>
            <a:r>
              <a:rPr lang="pt-BR" sz="1400" dirty="0" smtClean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modelo.</a:t>
            </a:r>
            <a:endParaRPr lang="pt-BR" sz="1400" dirty="0">
              <a:solidFill>
                <a:srgbClr val="232323"/>
              </a:solidFill>
              <a:latin typeface="SansBeam Body" panose="02000504040000020104" pitchFamily="2" charset="77"/>
              <a:cs typeface="Arial" panose="020B0604020202020204" pitchFamily="34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="" xmlns:a16="http://schemas.microsoft.com/office/drawing/2014/main" id="{8618BAED-908A-BC47-B749-9C0A9AE9707B}"/>
              </a:ext>
            </a:extLst>
          </p:cNvPr>
          <p:cNvSpPr txBox="1"/>
          <p:nvPr/>
        </p:nvSpPr>
        <p:spPr>
          <a:xfrm>
            <a:off x="5262882" y="4782775"/>
            <a:ext cx="2463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1600" b="1">
                <a:solidFill>
                  <a:srgbClr val="D31C5B"/>
                </a:solidFill>
                <a:latin typeface="SansBeam Body Medium" panose="02000504040000020104" pitchFamily="2" charset="77"/>
                <a:cs typeface="Arial" panose="020B0604020202020204" pitchFamily="34" charset="0"/>
              </a:defRPr>
            </a:lvl1pPr>
          </a:lstStyle>
          <a:p>
            <a:r>
              <a:rPr lang="pt-BR" dirty="0"/>
              <a:t>CONSIDERAÇÕES FINAIS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="" xmlns:a16="http://schemas.microsoft.com/office/drawing/2014/main" id="{8618BAED-908A-BC47-B749-9C0A9AE9707B}"/>
              </a:ext>
            </a:extLst>
          </p:cNvPr>
          <p:cNvSpPr txBox="1"/>
          <p:nvPr/>
        </p:nvSpPr>
        <p:spPr>
          <a:xfrm>
            <a:off x="5262882" y="5108399"/>
            <a:ext cx="6018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D31C5B"/>
              </a:buClr>
            </a:pPr>
            <a:r>
              <a:rPr lang="pt-BR" sz="1400" dirty="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rPr>
              <a:t> A conclusão deve ser breve e responder às questões correspondentes aos objetivos. Caso seja necessário, pode ser apresentado as recomendações e sugestões para trabalhos futuros.</a:t>
            </a:r>
          </a:p>
        </p:txBody>
      </p:sp>
      <p:pic>
        <p:nvPicPr>
          <p:cNvPr id="24" name="Picture 2235" descr="DSC01687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0" t="18529" r="51433"/>
          <a:stretch/>
        </p:blipFill>
        <p:spPr bwMode="auto">
          <a:xfrm>
            <a:off x="5293801" y="3013863"/>
            <a:ext cx="1995809" cy="79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21">
            <a:extLst>
              <a:ext uri="{FF2B5EF4-FFF2-40B4-BE49-F238E27FC236}">
                <a16:creationId xmlns="" xmlns:a16="http://schemas.microsoft.com/office/drawing/2014/main" id="{FF41BC57-8C16-4627-A046-07E94D028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2882" y="3836837"/>
            <a:ext cx="2026728" cy="400110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buClr>
                <a:srgbClr val="D31C5B"/>
              </a:buClr>
              <a:defRPr sz="160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defRPr>
            </a:lvl1pPr>
          </a:lstStyle>
          <a:p>
            <a:r>
              <a:rPr lang="pt-BR" altLang="pt-BR" sz="1000" dirty="0"/>
              <a:t>Figura 1. Modelo de figura Jornada. Fonte: Jornada Científica</a:t>
            </a:r>
          </a:p>
        </p:txBody>
      </p:sp>
      <p:graphicFrame>
        <p:nvGraphicFramePr>
          <p:cNvPr id="26" name="Group 2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153088"/>
              </p:ext>
            </p:extLst>
          </p:nvPr>
        </p:nvGraphicFramePr>
        <p:xfrm>
          <a:off x="7812912" y="3113244"/>
          <a:ext cx="3761772" cy="1129682"/>
        </p:xfrm>
        <a:graphic>
          <a:graphicData uri="http://schemas.openxmlformats.org/drawingml/2006/table">
            <a:tbl>
              <a:tblPr/>
              <a:tblGrid>
                <a:gridCol w="16856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29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32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67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Arial" pitchFamily="34" charset="0"/>
                        </a:rPr>
                        <a:t>‘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Arial" pitchFamily="34" charset="0"/>
                        </a:rPr>
                        <a:t>Lodo Biológico 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Arial" pitchFamily="34" charset="0"/>
                        </a:rPr>
                        <a:t>Finos de madeira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04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Arial" pitchFamily="34" charset="0"/>
                        </a:rPr>
                        <a:t>Umidade in natura (%)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Arial" pitchFamily="34" charset="0"/>
                        </a:rPr>
                        <a:t>85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Times New Roman" pitchFamily="18" charset="0"/>
                        </a:rPr>
                        <a:t>45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94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08138" algn="l"/>
                        </a:tabLst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Arial" pitchFamily="34" charset="0"/>
                        </a:rPr>
                        <a:t>Poder Calorífico (kcal/kg) 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Times New Roman" pitchFamily="18" charset="0"/>
                        </a:rPr>
                        <a:t>3991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Times New Roman" pitchFamily="18" charset="0"/>
                        </a:rPr>
                        <a:t>4630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67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Arial" pitchFamily="34" charset="0"/>
                        </a:rPr>
                        <a:t>Lignina (%)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Arial" pitchFamily="34" charset="0"/>
                        </a:rPr>
                        <a:t>-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nsBeam Body" panose="02000504040000020104"/>
                          <a:cs typeface="Arial" pitchFamily="34" charset="0"/>
                        </a:rPr>
                        <a:t>31,2</a:t>
                      </a:r>
                      <a:endParaRPr kumimoji="0" lang="pt-B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nsBeam Body" panose="02000504040000020104"/>
                      </a:endParaRPr>
                    </a:p>
                  </a:txBody>
                  <a:tcPr marL="91444" marR="91444"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 Box 2126"/>
          <p:cNvSpPr txBox="1">
            <a:spLocks noChangeArrowheads="1"/>
          </p:cNvSpPr>
          <p:nvPr/>
        </p:nvSpPr>
        <p:spPr bwMode="auto">
          <a:xfrm>
            <a:off x="7766893" y="2843435"/>
            <a:ext cx="3966032" cy="246221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>
            <a:defPPr>
              <a:defRPr lang="pt-BR"/>
            </a:defPPr>
            <a:lvl1pPr algn="just">
              <a:buClr>
                <a:srgbClr val="D31C5B"/>
              </a:buClr>
              <a:defRPr sz="1000">
                <a:solidFill>
                  <a:srgbClr val="232323"/>
                </a:solidFill>
                <a:latin typeface="SansBeam Body" panose="02000504040000020104" pitchFamily="2" charset="77"/>
                <a:cs typeface="Arial" panose="020B0604020202020204" pitchFamily="34" charset="0"/>
              </a:defRPr>
            </a:lvl1pPr>
          </a:lstStyle>
          <a:p>
            <a:r>
              <a:rPr lang="pt-BR" altLang="pt-BR" dirty="0"/>
              <a:t>TABELA 1.Resultados de umidade, poder calorífico e lignina para os resíduos. </a:t>
            </a:r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8" t="28075" r="12547" b="52037"/>
          <a:stretch/>
        </p:blipFill>
        <p:spPr>
          <a:xfrm>
            <a:off x="9493100" y="72450"/>
            <a:ext cx="2450486" cy="657293"/>
          </a:xfrm>
          <a:prstGeom prst="rect">
            <a:avLst/>
          </a:prstGeom>
        </p:spPr>
      </p:pic>
      <p:grpSp>
        <p:nvGrpSpPr>
          <p:cNvPr id="4" name="Grupo 3"/>
          <p:cNvGrpSpPr/>
          <p:nvPr/>
        </p:nvGrpSpPr>
        <p:grpSpPr>
          <a:xfrm>
            <a:off x="3822197" y="6340475"/>
            <a:ext cx="4939016" cy="457200"/>
            <a:chOff x="6762988" y="6251445"/>
            <a:chExt cx="4939016" cy="457200"/>
          </a:xfrm>
        </p:grpSpPr>
        <p:pic>
          <p:nvPicPr>
            <p:cNvPr id="2" name="Imagem 1" descr="Desenho de um cachorro&#10;&#10;Descrição gerada automaticamente com confiança média">
              <a:extLst>
                <a:ext uri="{FF2B5EF4-FFF2-40B4-BE49-F238E27FC236}">
                  <a16:creationId xmlns="" xmlns:a16="http://schemas.microsoft.com/office/drawing/2014/main" id="{1EF88089-CDA4-AA48-CAFD-F758F27331F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0555" y="6265020"/>
              <a:ext cx="2921449" cy="396000"/>
            </a:xfrm>
            <a:prstGeom prst="rect">
              <a:avLst/>
            </a:prstGeom>
          </p:spPr>
        </p:pic>
        <p:pic>
          <p:nvPicPr>
            <p:cNvPr id="29" name="Imagem 28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25" t="40000" r="34210" b="46666"/>
            <a:stretch/>
          </p:blipFill>
          <p:spPr>
            <a:xfrm>
              <a:off x="6762988" y="6251445"/>
              <a:ext cx="1925881" cy="457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55109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47967E641EF6448EAEFB762E30250C" ma:contentTypeVersion="17" ma:contentTypeDescription="Crie um novo documento." ma:contentTypeScope="" ma:versionID="61b5b38182daa9bfc68b377437a5b71e">
  <xsd:schema xmlns:xsd="http://www.w3.org/2001/XMLSchema" xmlns:xs="http://www.w3.org/2001/XMLSchema" xmlns:p="http://schemas.microsoft.com/office/2006/metadata/properties" xmlns:ns2="40e391f5-57d2-47f5-81b5-9f5057725451" xmlns:ns3="a4e8604a-70bc-4d59-95f2-493c3360b903" targetNamespace="http://schemas.microsoft.com/office/2006/metadata/properties" ma:root="true" ma:fieldsID="8abb72b2cefc31176a77cda48c9f3208" ns2:_="" ns3:_="">
    <xsd:import namespace="40e391f5-57d2-47f5-81b5-9f5057725451"/>
    <xsd:import namespace="a4e8604a-70bc-4d59-95f2-493c3360b9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391f5-57d2-47f5-81b5-9f50577254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4b2e35d7-0bf6-4cd4-a167-eb472820a8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e8604a-70bc-4d59-95f2-493c3360b90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f066434-aa63-4483-bc96-4536595ccaf7}" ma:internalName="TaxCatchAll" ma:showField="CatchAllData" ma:web="a4e8604a-70bc-4d59-95f2-493c3360b9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4e8604a-70bc-4d59-95f2-493c3360b903" xsi:nil="true"/>
    <lcf76f155ced4ddcb4097134ff3c332f xmlns="40e391f5-57d2-47f5-81b5-9f505772545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ED1CDA7-A85F-4826-A497-7D650B4EF3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721F3A-BB6F-4BF7-9881-FD74F55E1D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e391f5-57d2-47f5-81b5-9f5057725451"/>
    <ds:schemaRef ds:uri="a4e8604a-70bc-4d59-95f2-493c3360b9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8CF1E3-2BED-496F-A532-D4336E475D71}">
  <ds:schemaRefs>
    <ds:schemaRef ds:uri="http://schemas.microsoft.com/office/2006/metadata/properties"/>
    <ds:schemaRef ds:uri="http://schemas.microsoft.com/office/infopath/2007/PartnerControls"/>
    <ds:schemaRef ds:uri="a4e8604a-70bc-4d59-95f2-493c3360b903"/>
    <ds:schemaRef ds:uri="40e391f5-57d2-47f5-81b5-9f505772545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{0F6E9507-08D3-FA41-89EB-70C7D3F8DDDF}tf10001119</Template>
  <TotalTime>2276</TotalTime>
  <Words>268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SansBeam Body</vt:lpstr>
      <vt:lpstr>SansBeam Body Medium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joannamilet</dc:creator>
  <cp:lastModifiedBy>Cliente</cp:lastModifiedBy>
  <cp:revision>141</cp:revision>
  <dcterms:created xsi:type="dcterms:W3CDTF">2020-11-10T12:12:10Z</dcterms:created>
  <dcterms:modified xsi:type="dcterms:W3CDTF">2023-10-26T19:28:50Z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0x0101006F47967E641EF6448EAEFB762E30250C</vt:lpwstr>
  </property>
  <property fmtid="{D5CDD505-2E9C-101B-9397-08002B2CF9AE}" pid="3" name="MediaServiceImageTags">
    <vt:lpwstr/>
  </property>
</Properties>
</file>